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.xml" ContentType="application/vnd.openxmlformats-officedocument.presentationml.slide+xml"/>
  <Override PartName="/ppt/slides/slide26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8.xml" ContentType="application/vnd.openxmlformats-officedocument.presentationml.slide+xml"/>
  <Override PartName="/ppt/slides/slide27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C51AB146-FA26-4694-925D-1982073AD39E}">
  <a:tblStyle styleName="Table_0" styleId="{C51AB146-FA26-4694-925D-1982073AD39E}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insideV>
        </a:tcBdr>
      </a:tcStyle>
    </a:wholeTbl>
  </a:tblStyle>
  <a:tblStyle styleName="Table_1" styleId="{E1FFFE4F-780D-4451-8B98-7DD507E5E21B}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Target="slides/slide32.xml" Type="http://schemas.openxmlformats.org/officeDocument/2006/relationships/slide" Id="rId37"/><Relationship Target="slides/slide14.xml" Type="http://schemas.openxmlformats.org/officeDocument/2006/relationships/slide" Id="rId19"/><Relationship Target="slides/slide31.xml" Type="http://schemas.openxmlformats.org/officeDocument/2006/relationships/slide" Id="rId36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slides/slide25.xml" Type="http://schemas.openxmlformats.org/officeDocument/2006/relationships/slide" Id="rId30"/><Relationship Target="slides/slide7.xml" Type="http://schemas.openxmlformats.org/officeDocument/2006/relationships/slide" Id="rId12"/><Relationship Target="slides/slide26.xml" Type="http://schemas.openxmlformats.org/officeDocument/2006/relationships/slide" Id="rId31"/><Relationship Target="slides/slide8.xml" Type="http://schemas.openxmlformats.org/officeDocument/2006/relationships/slide" Id="rId13"/><Relationship Target="slides/slide5.xml" Type="http://schemas.openxmlformats.org/officeDocument/2006/relationships/slide" Id="rId10"/><Relationship Target="slides/slide6.xml" Type="http://schemas.openxmlformats.org/officeDocument/2006/relationships/slide" Id="rId11"/><Relationship Target="slides/slide29.xml" Type="http://schemas.openxmlformats.org/officeDocument/2006/relationships/slide" Id="rId34"/><Relationship Target="slides/slide30.xml" Type="http://schemas.openxmlformats.org/officeDocument/2006/relationships/slide" Id="rId35"/><Relationship Target="slides/slide27.xml" Type="http://schemas.openxmlformats.org/officeDocument/2006/relationships/slide" Id="rId32"/><Relationship Target="slides/slide28.xml" Type="http://schemas.openxmlformats.org/officeDocument/2006/relationships/slide" Id="rId33"/><Relationship Target="slides/slide24.xml" Type="http://schemas.openxmlformats.org/officeDocument/2006/relationships/slide" Id="rId29"/><Relationship Target="slides/slide21.xml" Type="http://schemas.openxmlformats.org/officeDocument/2006/relationships/slide" Id="rId26"/><Relationship Target="slides/slide20.xml" Type="http://schemas.openxmlformats.org/officeDocument/2006/relationships/slide" Id="rId25"/><Relationship Target="slides/slide23.xml" Type="http://schemas.openxmlformats.org/officeDocument/2006/relationships/slide" Id="rId28"/><Relationship Target="slides/slide22.xml" Type="http://schemas.openxmlformats.org/officeDocument/2006/relationships/slide" Id="rId27"/><Relationship Target="presProps.xml" Type="http://schemas.openxmlformats.org/officeDocument/2006/relationships/presProps" Id="rId2"/><Relationship Target="slides/slide16.xml" Type="http://schemas.openxmlformats.org/officeDocument/2006/relationships/slide" Id="rId21"/><Relationship Target="theme/theme3.xml" Type="http://schemas.openxmlformats.org/officeDocument/2006/relationships/theme" Id="rId1"/><Relationship Target="slides/slide17.xml" Type="http://schemas.openxmlformats.org/officeDocument/2006/relationships/slide" Id="rId22"/><Relationship Target="slideMasters/slideMaster1.xml" Type="http://schemas.openxmlformats.org/officeDocument/2006/relationships/slideMaster" Id="rId4"/><Relationship Target="slides/slide18.xml" Type="http://schemas.openxmlformats.org/officeDocument/2006/relationships/slide" Id="rId23"/><Relationship Target="tableStyles.xml" Type="http://schemas.openxmlformats.org/officeDocument/2006/relationships/tableStyles" Id="rId3"/><Relationship Target="slides/slide19.xml" Type="http://schemas.openxmlformats.org/officeDocument/2006/relationships/slide" Id="rId24"/><Relationship Target="slides/slide15.xml" Type="http://schemas.openxmlformats.org/officeDocument/2006/relationships/slide" Id="rId20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0" name="Shape 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1" name="Shape 31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1" name="Shape 13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8" name="Shape 1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5" name="Shape 1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3" name="Shape 1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4" name="Shape 15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0" name="Shape 1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9" name="Shape 1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0" name="Shape 17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8" name="Shape 1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4" name="Shape 1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5" name="Shape 18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0" name="Shape 1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1" name="Shape 19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0" name="Shape 2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1" name="Shape 20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0" name="Shape 2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1" name="Shape 21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12" name="Shape 21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9" name="Shape 2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0" name="Shape 22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25" name="Shape 2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6" name="Shape 22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2" name="Shape 2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3" name="Shape 23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8" name="Shape 2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9" name="Shape 23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6" name="Shape 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7" name="Shape 4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3" name="Shape 2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4" name="Shape 26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9" name="Shape 2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0" name="Shape 27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71" name="Shape 27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5" name="Shape 2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6" name="Shape 27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77" name="Shape 2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 rot="10800000" flipH="1">
            <a:off y="3093234" x="0"/>
            <a:ext cy="712499" cx="8458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9" name="Shape 9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1pPr>
            <a:lvl2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2pPr>
            <a:lvl3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3pPr>
            <a:lvl4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4pPr>
            <a:lvl5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5pPr>
            <a:lvl6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6pPr>
            <a:lvl7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7pPr>
            <a:lvl8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8pPr>
            <a:lvl9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3093357" x="685800"/>
            <a:ext cy="712499" cx="77724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marL="0">
              <a:spcBef>
                <a:spcPts val="0"/>
              </a:spcBef>
              <a:buClr>
                <a:schemeClr val="lt2"/>
              </a:buClr>
              <a:buNone/>
              <a:defRPr b="1">
                <a:solidFill>
                  <a:schemeClr val="lt2"/>
                </a:solidFill>
              </a:defRPr>
            </a:lvl1pPr>
            <a:lvl2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2pPr>
            <a:lvl3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3pPr>
            <a:lvl4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4pPr>
            <a:lvl5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5pPr>
            <a:lvl6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6pPr>
            <a:lvl7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7pPr>
            <a:lvl8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8pPr>
            <a:lvl9pPr indent="190500" marL="0">
              <a:spcBef>
                <a:spcPts val="0"/>
              </a:spcBef>
              <a:buClr>
                <a:schemeClr val="lt2"/>
              </a:buClr>
              <a:buSzPct val="100000"/>
              <a:buNone/>
              <a:defRPr b="1" sz="30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1" name="Shape 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" name="Shape 12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3" name="Shape 13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7" name="Shape 1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y="1460499" x="457200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y="1461908" x="4656667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0" name="Shape 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" name="Shape 21"/>
          <p:cNvSpPr/>
          <p:nvPr/>
        </p:nvSpPr>
        <p:spPr>
          <a:xfrm>
            <a:off y="205977" x="0"/>
            <a:ext cy="1165500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2" name="Shape 22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3" name="Shape 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" name="Shape 24"/>
          <p:cNvSpPr/>
          <p:nvPr/>
        </p:nvSpPr>
        <p:spPr>
          <a:xfrm>
            <a:off y="4406309" x="0"/>
            <a:ext cy="519599" cx="868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ctr" anchorCtr="0"/>
          <a:lstStyle>
            <a:lvl1pPr indent="152400">
              <a:spcBef>
                <a:spcPts val="0"/>
              </a:spcBef>
              <a:buClr>
                <a:schemeClr val="lt1"/>
              </a:buClr>
              <a:buSzPct val="100000"/>
              <a:buNone/>
              <a:defRPr b="1" sz="24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3D85C6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1pPr>
            <a:lvl2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2pPr>
            <a:lvl3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3pPr>
            <a:lvl4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4pPr>
            <a:lvl5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5pPr>
            <a:lvl6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6pPr>
            <a:lvl7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7pPr>
            <a:lvl8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8pPr>
            <a:lvl9pPr indent="304800" marL="0">
              <a:buClr>
                <a:schemeClr val="lt1"/>
              </a:buClr>
              <a:buSzPct val="100000"/>
              <a:buNone/>
              <a:defRPr b="1"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2"/>
              </a:buClr>
              <a:buSzPct val="100000"/>
              <a:defRPr sz="3000">
                <a:solidFill>
                  <a:schemeClr val="dk2"/>
                </a:solidFill>
              </a:defRPr>
            </a:lvl1pPr>
            <a:lvl2pPr indent="-133350" marL="74295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3pPr>
            <a:lvl4pPr indent="-114300" marL="16002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 indent="-114300" marL="20574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 indent="-114300" marL="25146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 indent="-114300" marL="29718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 indent="-114300" marL="34290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 indent="-114300" marL="38862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jpg" Type="http://schemas.openxmlformats.org/officeDocument/2006/relationships/image" Id="rId4"/><Relationship Target="../media/image13.jp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jp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1.jpg" Type="http://schemas.openxmlformats.org/officeDocument/2006/relationships/image" Id="rId4"/><Relationship Target="../media/image12.jpg" Type="http://schemas.openxmlformats.org/officeDocument/2006/relationships/image" Id="rId3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jpg" Type="http://schemas.openxmlformats.org/officeDocument/2006/relationships/image" Id="rId3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8.jpg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6.jpg" Type="http://schemas.openxmlformats.org/officeDocument/2006/relationships/image" Id="rId3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5.jpg" Type="http://schemas.openxmlformats.org/officeDocument/2006/relationships/image" Id="rId3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8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31.jpg" Type="http://schemas.openxmlformats.org/officeDocument/2006/relationships/image" Id="rId4"/><Relationship Target="../media/image35.jpg" Type="http://schemas.openxmlformats.org/officeDocument/2006/relationships/image" Id="rId3"/><Relationship Target="../media/image33.jpg" Type="http://schemas.openxmlformats.org/officeDocument/2006/relationships/image" Id="rId5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0.jpg" Type="http://schemas.openxmlformats.org/officeDocument/2006/relationships/image" Id="rId4"/><Relationship Target="../media/image27.jpg" Type="http://schemas.openxmlformats.org/officeDocument/2006/relationships/image" Id="rId3"/><Relationship Target="../media/image26.jpg" Type="http://schemas.openxmlformats.org/officeDocument/2006/relationships/image" Id="rId5"/></Relationships>
</file>

<file path=ppt/slides/_rels/slide22.xml.rels><?xml version="1.0" encoding="UTF-8" standalone="yes"?><Relationships xmlns="http://schemas.openxmlformats.org/package/2006/relationships"><Relationship Target="../notesSlides/notesSlide22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3.xml.rels><?xml version="1.0" encoding="UTF-8" standalone="yes"?><Relationships xmlns="http://schemas.openxmlformats.org/package/2006/relationships"><Relationship Target="../notesSlides/notesSlide2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4.xml.rels><?xml version="1.0" encoding="UTF-8" standalone="yes"?><Relationships xmlns="http://schemas.openxmlformats.org/package/2006/relationships"><Relationship Target="../notesSlides/notesSlide2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1.png" Type="http://schemas.openxmlformats.org/officeDocument/2006/relationships/image" Id="rId4"/><Relationship Target="../media/image17.jpg" Type="http://schemas.openxmlformats.org/officeDocument/2006/relationships/image" Id="rId3"/></Relationships>
</file>

<file path=ppt/slides/_rels/slide25.xml.rels><?xml version="1.0" encoding="UTF-8" standalone="yes"?><Relationships xmlns="http://schemas.openxmlformats.org/package/2006/relationships"><Relationship Target="../notesSlides/notesSlide2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3.jpg" Type="http://schemas.openxmlformats.org/officeDocument/2006/relationships/image" Id="rId4"/><Relationship Target="../media/image19.jpg" Type="http://schemas.openxmlformats.org/officeDocument/2006/relationships/image" Id="rId3"/><Relationship Target="../media/image24.jpg" Type="http://schemas.openxmlformats.org/officeDocument/2006/relationships/image" Id="rId6"/><Relationship Target="../media/image22.jpg" Type="http://schemas.openxmlformats.org/officeDocument/2006/relationships/image" Id="rId5"/></Relationships>
</file>

<file path=ppt/slides/_rels/slide26.xml.rels><?xml version="1.0" encoding="UTF-8" standalone="yes"?><Relationships xmlns="http://schemas.openxmlformats.org/package/2006/relationships"><Relationship Target="../notesSlides/notesSlide2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32.jpg" Type="http://schemas.openxmlformats.org/officeDocument/2006/relationships/image" Id="rId4"/><Relationship Target="../media/image29.jpg" Type="http://schemas.openxmlformats.org/officeDocument/2006/relationships/image" Id="rId3"/><Relationship Target="../media/image30.jpg" Type="http://schemas.openxmlformats.org/officeDocument/2006/relationships/image" Id="rId5"/></Relationships>
</file>

<file path=ppt/slides/_rels/slide27.xml.rels><?xml version="1.0" encoding="UTF-8" standalone="yes"?><Relationships xmlns="http://schemas.openxmlformats.org/package/2006/relationships"><Relationship Target="../notesSlides/notesSlide27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8.xml.rels><?xml version="1.0" encoding="UTF-8" standalone="yes"?><Relationships xmlns="http://schemas.openxmlformats.org/package/2006/relationships"><Relationship Target="../notesSlides/notesSlide28.xml" Type="http://schemas.openxmlformats.org/officeDocument/2006/relationships/notesSlide" Id="rId2"/><Relationship Target="../slideLayouts/slideLayout3.xml" Type="http://schemas.openxmlformats.org/officeDocument/2006/relationships/slideLayout" Id="rId1"/></Relationships>
</file>

<file path=ppt/slides/_rels/slide29.xml.rels><?xml version="1.0" encoding="UTF-8" standalone="yes"?><Relationships xmlns="http://schemas.openxmlformats.org/package/2006/relationships"><Relationship Target="../notesSlides/notesSlide29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jpg" Type="http://schemas.openxmlformats.org/officeDocument/2006/relationships/image" Id="rId4"/><Relationship Target="../media/image06.jpg" Type="http://schemas.openxmlformats.org/officeDocument/2006/relationships/image" Id="rId3"/><Relationship Target="../media/image01.jpg" Type="http://schemas.openxmlformats.org/officeDocument/2006/relationships/image" Id="rId5"/></Relationships>
</file>

<file path=ppt/slides/_rels/slide30.xml.rels><?xml version="1.0" encoding="UTF-8" standalone="yes"?><Relationships xmlns="http://schemas.openxmlformats.org/package/2006/relationships"><Relationship Target="../notesSlides/notesSlide3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36.jpg" Type="http://schemas.openxmlformats.org/officeDocument/2006/relationships/image" Id="rId4"/><Relationship Target="../media/image34.jpg" Type="http://schemas.openxmlformats.org/officeDocument/2006/relationships/image" Id="rId3"/></Relationships>
</file>

<file path=ppt/slides/_rels/slide31.xml.rels><?xml version="1.0" encoding="UTF-8" standalone="yes"?><Relationships xmlns="http://schemas.openxmlformats.org/package/2006/relationships"><Relationship Target="../notesSlides/notesSlide31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2.xml.rels><?xml version="1.0" encoding="UTF-8" standalone="yes"?><Relationships xmlns="http://schemas.openxmlformats.org/package/2006/relationships"><Relationship Target="../notesSlides/notesSlide32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jpg" Type="http://schemas.openxmlformats.org/officeDocument/2006/relationships/image" Id="rId4"/><Relationship Target="../media/image07.jpg" Type="http://schemas.openxmlformats.org/officeDocument/2006/relationships/image" Id="rId3"/><Relationship Target="../media/image05.jpg" Type="http://schemas.openxmlformats.org/officeDocument/2006/relationships/image" Id="rId6"/><Relationship Target="../media/image00.jpg" Type="http://schemas.openxmlformats.org/officeDocument/2006/relationships/image" Id="rId5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jp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type="ctrTitle"/>
          </p:nvPr>
        </p:nvSpPr>
        <p:spPr>
          <a:xfrm>
            <a:off y="821875" x="565800"/>
            <a:ext cy="1684199" cx="82082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4213C"/>
                </a:solidFill>
              </a:rPr>
              <a:t>Homasote Project</a:t>
            </a:r>
          </a:p>
        </p:txBody>
      </p:sp>
      <p:sp>
        <p:nvSpPr>
          <p:cNvPr id="29" name="Shape 29"/>
          <p:cNvSpPr txBox="1"/>
          <p:nvPr>
            <p:ph idx="1" type="subTitle"/>
          </p:nvPr>
        </p:nvSpPr>
        <p:spPr>
          <a:xfrm>
            <a:off y="3120075" x="467850"/>
            <a:ext cy="712499" cx="77898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l">
              <a:buNone/>
            </a:pPr>
            <a:r>
              <a:rPr lang="en">
                <a:solidFill>
                  <a:srgbClr val="FFFFFF"/>
                </a:solidFill>
              </a:rPr>
              <a:t>    Christopher Cuevas &amp; Johnson Lin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Six: Research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Measurements of a ladder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Pricing of ladders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Parts of a ladder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930388" x="6458200"/>
            <a:ext cy="1274923" cx="1706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1585599" x="6458194"/>
            <a:ext cy="1274947" cx="1706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Eight: Color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No color change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Practicality over anything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5400000">
            <a:off y="2113862" x="5675635"/>
            <a:ext cy="2158577" cx="2890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Nine: Measurements</a:t>
            </a:r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Obtained janitors ladder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Measuring tape used but broken </a:t>
            </a:r>
          </a:p>
          <a:p>
            <a:r>
              <a:t/>
            </a:r>
          </a:p>
          <a:p>
            <a:r>
              <a:t/>
            </a:r>
          </a:p>
        </p:txBody>
      </p:sp>
      <p:graphicFrame>
        <p:nvGraphicFramePr>
          <p:cNvPr id="108" name="Shape 108"/>
          <p:cNvGraphicFramePr/>
          <p:nvPr/>
        </p:nvGraphicFramePr>
        <p:xfrm>
          <a:off y="2548550" x="1712575"/>
          <a:ext cy="3000000" cx="3000000"/>
        </p:xfrm>
        <a:graphic>
          <a:graphicData uri="http://schemas.openxmlformats.org/drawingml/2006/table">
            <a:tbl>
              <a:tblPr>
                <a:noFill/>
                <a:tableStyleId>{C51AB146-FA26-4694-925D-1982073AD39E}</a:tableStyleId>
              </a:tblPr>
              <a:tblGrid>
                <a:gridCol w="2779525"/>
                <a:gridCol w="2779525"/>
              </a:tblGrid>
              <a:tr h="381000"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Measurements</a:t>
                      </a:r>
                    </a:p>
                  </a:txBody>
                  <a:tcPr marR="91425" marB="91425" marT="91425" marL="91425"/>
                </a:tc>
              </a:tr>
              <a:tr h="396200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Height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92 in</a:t>
                      </a:r>
                    </a:p>
                  </a:txBody>
                  <a:tcPr marR="91425" marB="91425" marT="91425" marL="91425"/>
                </a:tc>
              </a:tr>
              <a:tr h="396200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Rungs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26.5 in (Decrease by 1.5)</a:t>
                      </a:r>
                    </a:p>
                  </a:txBody>
                  <a:tcPr marR="91425" marB="91425" marT="91425" marL="91425"/>
                </a:tc>
              </a:tr>
              <a:tr h="396200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Base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54 in</a:t>
                      </a:r>
                    </a:p>
                  </a:txBody>
                  <a:tcPr marR="91425" marB="91425" marT="91425" marL="91425"/>
                </a:tc>
              </a:tr>
              <a:tr h="396200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Lock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rtl="0">
                        <a:buNone/>
                      </a:pPr>
                      <a:r>
                        <a:rPr lang="en"/>
                        <a:t>27 in</a:t>
                      </a:r>
                    </a:p>
                  </a:txBody>
                  <a:tcPr marR="91425" marB="91425" marT="91425" marL="91425"/>
                </a:tc>
              </a:tr>
              <a:tr h="204075"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Ten: Scaling Down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Top 3 rungs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Ratio of 3:1</a:t>
            </a:r>
          </a:p>
        </p:txBody>
      </p:sp>
      <p:graphicFrame>
        <p:nvGraphicFramePr>
          <p:cNvPr id="115" name="Shape 115"/>
          <p:cNvGraphicFramePr/>
          <p:nvPr/>
        </p:nvGraphicFramePr>
        <p:xfrm>
          <a:off y="1753334" x="3507187"/>
          <a:ext cy="3000000" cx="3000000"/>
        </p:xfrm>
        <a:graphic>
          <a:graphicData uri="http://schemas.openxmlformats.org/drawingml/2006/table">
            <a:tbl>
              <a:tblPr>
                <a:noFill/>
                <a:tableStyleId>{E1FFFE4F-780D-4451-8B98-7DD507E5E21B}</a:tableStyleId>
              </a:tblPr>
              <a:tblGrid>
                <a:gridCol w="2567750"/>
                <a:gridCol w="2567750"/>
              </a:tblGrid>
              <a:tr h="525625"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buNone/>
                      </a:pPr>
                      <a:r>
                        <a:rPr lang="en"/>
                        <a:t>Scaled Down Measurements for Prototype</a:t>
                      </a:r>
                    </a:p>
                  </a:txBody>
                  <a:tcPr marR="91425" marB="91425" marT="91425" marL="91425"/>
                </a:tc>
              </a:tr>
              <a:tr h="345975"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buNone/>
                      </a:pPr>
                      <a:r>
                        <a:rPr lang="en"/>
                        <a:t>Height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14 in</a:t>
                      </a:r>
                    </a:p>
                  </a:txBody>
                  <a:tcPr marR="91425" marB="91425" marT="91425" marL="91425"/>
                </a:tc>
              </a:tr>
              <a:tr h="345975"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buNone/>
                      </a:pPr>
                      <a:r>
                        <a:rPr lang="en"/>
                        <a:t>Rungs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6 in (Decrease by .5)</a:t>
                      </a:r>
                    </a:p>
                  </a:txBody>
                  <a:tcPr marR="91425" marB="91425" marT="91425" marL="91425"/>
                </a:tc>
              </a:tr>
              <a:tr h="345975"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buNone/>
                      </a:pPr>
                      <a:r>
                        <a:rPr lang="en"/>
                        <a:t>Base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18 in</a:t>
                      </a:r>
                    </a:p>
                  </a:txBody>
                  <a:tcPr marR="91425" marB="91425" marT="91425" marL="91425"/>
                </a:tc>
              </a:tr>
              <a:tr h="345975"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buNone/>
                      </a:pPr>
                      <a:r>
                        <a:rPr lang="en"/>
                        <a:t>Lock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9 in</a:t>
                      </a:r>
                    </a:p>
                  </a:txBody>
                  <a:tcPr marR="91425" marB="91425" marT="91425" marL="91425"/>
                </a:tc>
              </a:tr>
              <a:tr h="345975"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Eleven: Imprinting 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Drew onto Homasote for precise placement </a:t>
            </a:r>
          </a:p>
        </p:txBody>
      </p:sp>
      <p:pic>
        <p:nvPicPr>
          <p:cNvPr id="122" name="Shape 12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53925" x="1076425"/>
            <a:ext cy="2287650" cx="3062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253925" x="4500425"/>
            <a:ext cy="2287650" cx="3062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Thirteen: Cutting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Designated cut sites on homasote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Done as accurate as possible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Mr.Kerins helps us cut it</a:t>
            </a:r>
          </a:p>
        </p:txBody>
      </p:sp>
      <p:pic>
        <p:nvPicPr>
          <p:cNvPr id="130" name="Shape 13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3049051" x="3076178"/>
            <a:ext cy="1876748" cx="2512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Fourteen: Pasting</a:t>
            </a: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Gorilla glue for temporary hold</a:t>
            </a:r>
          </a:p>
        </p:txBody>
      </p:sp>
      <p:pic>
        <p:nvPicPr>
          <p:cNvPr id="137" name="Shape 13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90651" x="3076203"/>
            <a:ext cy="1804976" cx="2416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Fifteen: Nailing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Attempted to glue at first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Unable to hold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Settled on nailing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Several human errors</a:t>
            </a:r>
          </a:p>
        </p:txBody>
      </p:sp>
      <p:pic>
        <p:nvPicPr>
          <p:cNvPr id="144" name="Shape 14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685400" x="5722175"/>
            <a:ext cy="1991026" cx="2665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Eighteen: Powerpoint</a:t>
            </a:r>
          </a:p>
        </p:txBody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Evaluated Psychology of Color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Incorporated Projected Media Recommendation</a:t>
            </a:r>
          </a:p>
        </p:txBody>
      </p:sp>
      <p:pic>
        <p:nvPicPr>
          <p:cNvPr id="151" name="Shape 151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5400000">
            <a:off y="2053400" x="5921925"/>
            <a:ext cy="2279499" cx="3051898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/>
          <p:nvPr/>
        </p:nvSpPr>
        <p:spPr>
          <a:xfrm>
            <a:off y="1842700" x="2975775"/>
            <a:ext cy="457200" cx="3657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6" name="Shape 1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Twenty-One: Lock</a:t>
            </a:r>
          </a:p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Several attempts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Difficulty in breaking the point of axis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Settled on small pieces to fit through the lock</a:t>
            </a:r>
          </a:p>
        </p:txBody>
      </p:sp>
      <p:pic>
        <p:nvPicPr>
          <p:cNvPr id="159" name="Shape 15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3056425" x="3838225"/>
            <a:ext cy="1964826" cx="14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Target Population</a:t>
            </a:r>
          </a:p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y="1463324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Construction Workers</a:t>
            </a:r>
          </a:p>
        </p:txBody>
      </p:sp>
      <p:pic>
        <p:nvPicPr>
          <p:cNvPr id="36" name="Shape 3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64012" x="3500437"/>
            <a:ext cy="1666874" cx="21431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3" name="Shape 1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Twenty-Eight: Finish</a:t>
            </a:r>
          </a:p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Straightening of the rungs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Strengthening the stability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720712" x="3041275"/>
            <a:ext cy="1811524" cx="2425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4"/>
          <a:stretch>
            <a:fillRect/>
          </a:stretch>
        </p:blipFill>
        <p:spPr>
          <a:xfrm flipH="1">
            <a:off y="2653662" x="6624424"/>
            <a:ext cy="1945600" cx="145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720725" x="572775"/>
            <a:ext cy="1986152" cx="148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Final Prototype Product</a:t>
            </a:r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pic>
        <p:nvPicPr>
          <p:cNvPr id="175" name="Shape 17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62806" x="3823699"/>
            <a:ext cy="2660682" cx="1496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1862825" x="457200"/>
            <a:ext cy="2660657" cx="1496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1862812" x="7190170"/>
            <a:ext cy="2660674" cx="1496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1" name="Shape 1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2" name="Shape 182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4213C"/>
                </a:solidFill>
              </a:rPr>
              <a:t>Advertising</a:t>
            </a:r>
          </a:p>
        </p:txBody>
      </p:sp>
      <p:sp>
        <p:nvSpPr>
          <p:cNvPr id="183" name="Shape 183"/>
          <p:cNvSpPr txBox="1"/>
          <p:nvPr>
            <p:ph idx="1" type="subTitle"/>
          </p:nvPr>
        </p:nvSpPr>
        <p:spPr>
          <a:xfrm>
            <a:off y="3073575" x="1044500"/>
            <a:ext cy="712499" cx="71931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2400" lang="en">
                <a:solidFill>
                  <a:schemeClr val="lt1"/>
                </a:solidFill>
              </a:rPr>
              <a:t>How can we get the Homasote Ladder noticed?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7" name="Shape 1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Slogan</a:t>
            </a:r>
          </a:p>
        </p:txBody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lvl="0">
              <a:buNone/>
            </a:pPr>
            <a:r>
              <a:rPr b="1" lang="en">
                <a:solidFill>
                  <a:schemeClr val="lt1"/>
                </a:solidFill>
              </a:rPr>
              <a:t>“You Can Reach Higher With Homasote”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Logo</a:t>
            </a:r>
          </a:p>
        </p:txBody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Billboards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TV Commercials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Webpage Advertisements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Celebrity Endorsement</a:t>
            </a:r>
          </a:p>
        </p:txBody>
      </p:sp>
      <p:pic>
        <p:nvPicPr>
          <p:cNvPr id="196" name="Shape 19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676375" x="6456575"/>
            <a:ext cy="2076824" cx="1603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Shape 19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3495250" x="2843150"/>
            <a:ext cy="1579274" cx="307882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Shape 198"/>
          <p:cNvSpPr txBox="1"/>
          <p:nvPr/>
        </p:nvSpPr>
        <p:spPr>
          <a:xfrm>
            <a:off y="4082100" x="6082512"/>
            <a:ext cy="843599" cx="2351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buNone/>
            </a:pPr>
            <a:r>
              <a:rPr b="1" sz="1800" lang="en"/>
              <a:t>Place Short Celebrity Here</a:t>
            </a:r>
          </a:p>
        </p:txBody>
      </p:sp>
      <p:cxnSp>
        <p:nvCxnSpPr>
          <p:cNvPr id="199" name="Shape 199"/>
          <p:cNvCxnSpPr>
            <a:stCxn id="198" idx="0"/>
            <a:endCxn id="196" idx="2"/>
          </p:cNvCxnSpPr>
          <p:nvPr/>
        </p:nvCxnSpPr>
        <p:spPr>
          <a:xfrm rot="10800000">
            <a:off y="3753199" x="7258362"/>
            <a:ext cy="328900" cx="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triangle"/>
          </a:ln>
        </p:spPr>
      </p:cxn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3" name="Shape 2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4" name="Shape 20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Sponsors</a:t>
            </a:r>
          </a:p>
        </p:txBody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Home Depot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Ace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Lowe’s 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Local Hardware Stores</a:t>
            </a:r>
          </a:p>
        </p:txBody>
      </p:sp>
      <p:pic>
        <p:nvPicPr>
          <p:cNvPr id="206" name="Shape 20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56237" x="7128700"/>
            <a:ext cy="1141499" cx="1712249"/>
          </a:xfrm>
          <a:prstGeom prst="rect">
            <a:avLst/>
          </a:prstGeom>
        </p:spPr>
      </p:pic>
      <p:pic>
        <p:nvPicPr>
          <p:cNvPr id="207" name="Shape 20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3397750" x="5115875"/>
            <a:ext cy="1135302" cx="2012824"/>
          </a:xfrm>
          <a:prstGeom prst="rect">
            <a:avLst/>
          </a:prstGeom>
        </p:spPr>
      </p:pic>
      <p:pic>
        <p:nvPicPr>
          <p:cNvPr id="208" name="Shape 20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256250" x="5115877"/>
            <a:ext cy="1141499" cx="2012822"/>
          </a:xfrm>
          <a:prstGeom prst="rect">
            <a:avLst/>
          </a:prstGeom>
        </p:spPr>
      </p:pic>
      <p:pic>
        <p:nvPicPr>
          <p:cNvPr id="209" name="Shape 20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y="3397750" x="7128700"/>
            <a:ext cy="1135296" cx="17122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Competition</a:t>
            </a:r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Babcock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Bailey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Gorilla</a:t>
            </a:r>
          </a:p>
        </p:txBody>
      </p:sp>
      <p:pic>
        <p:nvPicPr>
          <p:cNvPr id="216" name="Shape 21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3879425" x="5556112"/>
            <a:ext cy="723900" cx="2066925"/>
          </a:xfrm>
          <a:prstGeom prst="rect">
            <a:avLst/>
          </a:prstGeom>
        </p:spPr>
      </p:pic>
      <p:pic>
        <p:nvPicPr>
          <p:cNvPr id="217" name="Shape 21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1559050" x="5556125"/>
            <a:ext cy="1647174" cx="2066924"/>
          </a:xfrm>
          <a:prstGeom prst="rect">
            <a:avLst/>
          </a:prstGeom>
        </p:spPr>
      </p:pic>
      <p:pic>
        <p:nvPicPr>
          <p:cNvPr id="218" name="Shape 21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822137" x="5556125"/>
            <a:ext cy="1057275" cx="20669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2" name="Shape 2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3" name="Shape 223"/>
          <p:cNvSpPr txBox="1"/>
          <p:nvPr>
            <p:ph type="ctrTitle"/>
          </p:nvPr>
        </p:nvSpPr>
        <p:spPr>
          <a:xfrm>
            <a:off y="1300757" x="685800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solidFill>
                  <a:srgbClr val="04213C"/>
                </a:solidFill>
              </a:rPr>
              <a:t>Sales</a:t>
            </a:r>
          </a:p>
        </p:txBody>
      </p:sp>
      <p:sp>
        <p:nvSpPr>
          <p:cNvPr id="224" name="Shape 224"/>
          <p:cNvSpPr txBox="1"/>
          <p:nvPr>
            <p:ph idx="1" type="subTitle"/>
          </p:nvPr>
        </p:nvSpPr>
        <p:spPr>
          <a:xfrm>
            <a:off y="3152450" x="1290750"/>
            <a:ext cy="712499" cx="65625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2400" lang="en"/>
              <a:t>How can we make the most profit possible?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8" name="Shape 2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9" name="Shape 229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Resources</a:t>
            </a:r>
          </a:p>
        </p:txBody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y="1460499" x="457200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b="1" lang="en"/>
              <a:t>Prototype:</a:t>
            </a:r>
          </a:p>
          <a:p>
            <a:pPr rtl="0"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Homasote</a:t>
            </a:r>
          </a:p>
          <a:p>
            <a:pPr rtl="0"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(18) Fine Tip Nails</a:t>
            </a:r>
          </a:p>
          <a:p>
            <a:pPr rtl="0"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(2) Points of Axis</a:t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231" name="Shape 231"/>
          <p:cNvSpPr txBox="1"/>
          <p:nvPr>
            <p:ph idx="2" type="body"/>
          </p:nvPr>
        </p:nvSpPr>
        <p:spPr>
          <a:xfrm>
            <a:off y="1461908" x="4656667"/>
            <a:ext cy="3465299" cx="40302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b="1" lang="en"/>
              <a:t>Final:</a:t>
            </a:r>
          </a:p>
          <a:p>
            <a:pPr rtl="0"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Homasote</a:t>
            </a:r>
          </a:p>
          <a:p>
            <a:pPr rtl="0"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(4) Rubber Stopper</a:t>
            </a:r>
          </a:p>
          <a:p>
            <a:pPr rtl="0"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(36) Screws</a:t>
            </a:r>
          </a:p>
          <a:p>
            <a:pPr lvl="0" indent="-381000" marL="457200"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400" lang="en"/>
              <a:t>(6) Lock Nuts</a:t>
            </a: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5" name="Shape 2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6" name="Shape 236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Production Cost</a:t>
            </a:r>
          </a:p>
        </p:txBody>
      </p:sp>
      <p:sp>
        <p:nvSpPr>
          <p:cNvPr id="237" name="Shape 237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(4) Rubber Stoppers: $10.00 </a:t>
            </a:r>
          </a:p>
          <a:p>
            <a:pPr rtl="0" lvl="0">
              <a:buNone/>
            </a:pPr>
            <a:r>
              <a:rPr lang="en"/>
              <a:t>(6) Lock Nuts: $2.00</a:t>
            </a:r>
          </a:p>
          <a:p>
            <a:pPr rtl="0" lvl="0">
              <a:buNone/>
            </a:pPr>
            <a:r>
              <a:rPr lang="en"/>
              <a:t>(36) Screws: $5.00</a:t>
            </a:r>
          </a:p>
          <a:p>
            <a:pPr rtl="0" lvl="0">
              <a:buNone/>
            </a:pPr>
            <a:r>
              <a:rPr lang="en"/>
              <a:t>(4x8) Homasote: $22.00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Reasoning</a:t>
            </a:r>
          </a:p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Use lots of technologies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All easily converted into Homasote form</a:t>
            </a:r>
          </a:p>
        </p:txBody>
      </p:sp>
      <p:pic>
        <p:nvPicPr>
          <p:cNvPr id="43" name="Shape 4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798475" x="5385625"/>
            <a:ext cy="1657350" cx="1638300"/>
          </a:xfrm>
          <a:prstGeom prst="rect">
            <a:avLst/>
          </a:prstGeom>
        </p:spPr>
      </p:pic>
      <p:pic>
        <p:nvPicPr>
          <p:cNvPr id="44" name="Shape 4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798475" x="2899600"/>
            <a:ext cy="1657350" cx="2486024"/>
          </a:xfrm>
          <a:prstGeom prst="rect">
            <a:avLst/>
          </a:prstGeom>
        </p:spPr>
      </p:pic>
      <p:pic>
        <p:nvPicPr>
          <p:cNvPr id="45" name="Shape 45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798474" x="1389716"/>
            <a:ext cy="1657350" cx="155438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1" name="Shape 2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2" name="Shape 242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Mass Production</a:t>
            </a:r>
          </a:p>
        </p:txBody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y="1460500" x="404025"/>
            <a:ext cy="3465299" cx="8282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One board per set of back/front rungs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One board each side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Team for assembly,							packing, and shipment</a:t>
            </a:r>
          </a:p>
          <a:p>
            <a:r>
              <a:t/>
            </a:r>
          </a:p>
          <a:p>
            <a:r>
              <a:t/>
            </a:r>
          </a:p>
          <a:p>
            <a:pPr lvl="0" indent="0" marL="0">
              <a:buNone/>
            </a:pPr>
            <a:r>
              <a:rPr b="1" sz="2400" lang="en"/>
              <a:t>Multiple pieces produced means multiple end products</a:t>
            </a:r>
          </a:p>
        </p:txBody>
      </p:sp>
      <p:sp>
        <p:nvSpPr>
          <p:cNvPr id="244" name="Shape 244"/>
          <p:cNvSpPr/>
          <p:nvPr/>
        </p:nvSpPr>
        <p:spPr>
          <a:xfrm>
            <a:off y="2329225" x="5233475"/>
            <a:ext cy="2112600" cx="2507700"/>
          </a:xfrm>
          <a:prstGeom prst="rect">
            <a:avLst/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cxnSp>
        <p:nvCxnSpPr>
          <p:cNvPr id="245" name="Shape 245"/>
          <p:cNvCxnSpPr/>
          <p:nvPr/>
        </p:nvCxnSpPr>
        <p:spPr>
          <a:xfrm flipH="1">
            <a:off y="2339125" x="5577825"/>
            <a:ext cy="2102700" cx="197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46" name="Shape 246"/>
          <p:cNvCxnSpPr/>
          <p:nvPr/>
        </p:nvCxnSpPr>
        <p:spPr>
          <a:xfrm flipH="1">
            <a:off y="2324275" x="5828000"/>
            <a:ext cy="2122499" cx="140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47" name="Shape 247"/>
          <p:cNvCxnSpPr/>
          <p:nvPr/>
        </p:nvCxnSpPr>
        <p:spPr>
          <a:xfrm flipH="1">
            <a:off y="2339125" x="6115300"/>
            <a:ext cy="2092800" cx="86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48" name="Shape 248"/>
          <p:cNvCxnSpPr/>
          <p:nvPr/>
        </p:nvCxnSpPr>
        <p:spPr>
          <a:xfrm flipH="1">
            <a:off y="2339125" x="6381862"/>
            <a:ext cy="2112600" cx="45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49" name="Shape 249"/>
          <p:cNvCxnSpPr/>
          <p:nvPr/>
        </p:nvCxnSpPr>
        <p:spPr>
          <a:xfrm flipH="1">
            <a:off y="2339125" x="6639937"/>
            <a:ext cy="2132399" cx="368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0" name="Shape 250"/>
          <p:cNvCxnSpPr/>
          <p:nvPr/>
        </p:nvCxnSpPr>
        <p:spPr>
          <a:xfrm flipH="1">
            <a:off y="2334175" x="6939062"/>
            <a:ext cy="2102700" cx="21599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1" name="Shape 251"/>
          <p:cNvCxnSpPr/>
          <p:nvPr/>
        </p:nvCxnSpPr>
        <p:spPr>
          <a:xfrm>
            <a:off y="2344075" x="7264262"/>
            <a:ext cy="2122499" cx="36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2" name="Shape 252"/>
          <p:cNvCxnSpPr/>
          <p:nvPr/>
        </p:nvCxnSpPr>
        <p:spPr>
          <a:xfrm flipH="1">
            <a:off y="2388100" x="7477449"/>
            <a:ext cy="2122499" cx="105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sp>
        <p:nvSpPr>
          <p:cNvPr id="253" name="Shape 253"/>
          <p:cNvSpPr/>
          <p:nvPr/>
        </p:nvSpPr>
        <p:spPr>
          <a:xfrm>
            <a:off y="3577675" x="854575"/>
            <a:ext cy="814200" cx="3938999"/>
          </a:xfrm>
          <a:prstGeom prst="rect">
            <a:avLst/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cxnSp>
        <p:nvCxnSpPr>
          <p:cNvPr id="254" name="Shape 254"/>
          <p:cNvCxnSpPr/>
          <p:nvPr/>
        </p:nvCxnSpPr>
        <p:spPr>
          <a:xfrm>
            <a:off y="3833625" x="853375"/>
            <a:ext cy="17399" cx="39402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5" name="Shape 255"/>
          <p:cNvCxnSpPr/>
          <p:nvPr/>
        </p:nvCxnSpPr>
        <p:spPr>
          <a:xfrm>
            <a:off y="3983150" x="864475"/>
            <a:ext cy="19799" cx="39291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6" name="Shape 256"/>
          <p:cNvCxnSpPr/>
          <p:nvPr/>
        </p:nvCxnSpPr>
        <p:spPr>
          <a:xfrm>
            <a:off y="4135062" x="864475"/>
            <a:ext cy="19799" cx="39291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7" name="Shape 257"/>
          <p:cNvCxnSpPr/>
          <p:nvPr/>
        </p:nvCxnSpPr>
        <p:spPr>
          <a:xfrm>
            <a:off y="4242075" x="864475"/>
            <a:ext cy="19799" cx="39291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cxnSp>
        <p:nvCxnSpPr>
          <p:cNvPr id="258" name="Shape 258"/>
          <p:cNvCxnSpPr/>
          <p:nvPr/>
        </p:nvCxnSpPr>
        <p:spPr>
          <a:xfrm>
            <a:off y="3693387" x="864475"/>
            <a:ext cy="19799" cx="3929100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w="lg" len="lg" type="none"/>
            <a:tailEnd w="lg" len="lg" type="none"/>
          </a:ln>
        </p:spPr>
      </p:cxnSp>
      <p:sp>
        <p:nvSpPr>
          <p:cNvPr id="259" name="Shape 259"/>
          <p:cNvSpPr txBox="1"/>
          <p:nvPr/>
        </p:nvSpPr>
        <p:spPr>
          <a:xfrm>
            <a:off y="4387950" x="2497650"/>
            <a:ext cy="263100" cx="750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Sides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y="4392000" x="6264687"/>
            <a:ext cy="255000" cx="858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Rungs</a:t>
            </a:r>
          </a:p>
        </p:txBody>
      </p:sp>
      <p:pic>
        <p:nvPicPr>
          <p:cNvPr id="261" name="Shape 26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03525" x="7916519"/>
            <a:ext cy="1018249" cx="1018249"/>
          </a:xfrm>
          <a:prstGeom prst="rect">
            <a:avLst/>
          </a:prstGeom>
        </p:spPr>
      </p:pic>
      <p:pic>
        <p:nvPicPr>
          <p:cNvPr id="262" name="Shape 26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3368484" x="7916525"/>
            <a:ext cy="768065" cx="101824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6" name="Shape 2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7" name="Shape 26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Pricing</a:t>
            </a:r>
          </a:p>
        </p:txBody>
      </p:sp>
      <p:sp>
        <p:nvSpPr>
          <p:cNvPr id="268" name="Shape 268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Average Ladder Pricing: $300</a:t>
            </a:r>
          </a:p>
          <a:p>
            <a:pPr rtl="0" lvl="0">
              <a:buNone/>
            </a:pPr>
            <a:r>
              <a:rPr lang="en"/>
              <a:t>Production cost: Around $60</a:t>
            </a:r>
          </a:p>
          <a:p>
            <a:pPr rtl="0" lvl="0">
              <a:buNone/>
            </a:pPr>
            <a:r>
              <a:rPr lang="en"/>
              <a:t>Homasote Ladder cost: $80</a:t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b="1" lang="en"/>
              <a:t>Profit: Around $20 per Ladder</a:t>
            </a: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2" name="Shape 2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3" name="Shape 273"/>
          <p:cNvSpPr txBox="1"/>
          <p:nvPr>
            <p:ph type="ctrTitle"/>
          </p:nvPr>
        </p:nvSpPr>
        <p:spPr>
          <a:xfrm>
            <a:off y="1300757" x="951825"/>
            <a:ext cy="16841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>
              <a:buNone/>
            </a:pPr>
            <a:r>
              <a:rPr lang="en"/>
              <a:t>         Q&amp;A</a:t>
            </a:r>
          </a:p>
        </p:txBody>
      </p:sp>
      <p:sp>
        <p:nvSpPr>
          <p:cNvPr id="274" name="Shape 274"/>
          <p:cNvSpPr txBox="1"/>
          <p:nvPr>
            <p:ph idx="1" type="subTitle"/>
          </p:nvPr>
        </p:nvSpPr>
        <p:spPr>
          <a:xfrm>
            <a:off y="3103207" x="951825"/>
            <a:ext cy="712499" cx="77724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Try and discredit the best product here.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Alternative Solutions</a:t>
            </a:r>
          </a:p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Ladder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Broomsticks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Door/Door Knob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Nuts &amp; Bolts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Popsicle Sticks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" name="Shape 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Ladder</a:t>
            </a:r>
          </a:p>
        </p:txBody>
      </p:sp>
      <p:pic>
        <p:nvPicPr>
          <p:cNvPr id="57" name="Shape 5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285775" x="6848676"/>
            <a:ext cy="2246150" cx="1646523"/>
          </a:xfrm>
          <a:prstGeom prst="rect">
            <a:avLst/>
          </a:prstGeom>
        </p:spPr>
      </p:pic>
      <p:pic>
        <p:nvPicPr>
          <p:cNvPr id="58" name="Shape 58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y="2285775" x="4787887"/>
            <a:ext cy="2246149" cx="1489787"/>
          </a:xfrm>
          <a:prstGeom prst="rect">
            <a:avLst/>
          </a:prstGeom>
        </p:spPr>
      </p:pic>
      <p:pic>
        <p:nvPicPr>
          <p:cNvPr id="59" name="Shape 59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y="2285775" x="2841525"/>
            <a:ext cy="2246150" cx="1123049"/>
          </a:xfrm>
          <a:prstGeom prst="rect">
            <a:avLst/>
          </a:prstGeom>
        </p:spPr>
      </p:pic>
      <p:pic>
        <p:nvPicPr>
          <p:cNvPr id="60" name="Shape 60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y="2285775" x="377950"/>
            <a:ext cy="2246150" cx="22461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Rationale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Simple concept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Used everywhere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By everyone</a:t>
            </a:r>
          </a:p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Small necessity to aide the environment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 txBox="1"/>
          <p:nvPr>
            <p:ph type="ctrTitle"/>
          </p:nvPr>
        </p:nvSpPr>
        <p:spPr>
          <a:xfrm>
            <a:off y="1006650" x="148075"/>
            <a:ext cy="1684199" cx="89049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sz="6000" lang="en">
                <a:solidFill>
                  <a:srgbClr val="04213C"/>
                </a:solidFill>
              </a:rPr>
              <a:t>Prototype Development</a:t>
            </a:r>
          </a:p>
        </p:txBody>
      </p:sp>
      <p:sp>
        <p:nvSpPr>
          <p:cNvPr id="72" name="Shape 72"/>
          <p:cNvSpPr txBox="1"/>
          <p:nvPr>
            <p:ph idx="1" type="subTitle"/>
          </p:nvPr>
        </p:nvSpPr>
        <p:spPr>
          <a:xfrm>
            <a:off y="3073650" x="1520400"/>
            <a:ext cy="712499" cx="61031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sz="2400" lang="en"/>
              <a:t>Can a ladder be made out of Homasote?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One: Introduction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Challenge is brought to us</a:t>
            </a:r>
          </a:p>
          <a:p>
            <a:pPr rtl="0" lvl="0" indent="-419100" marL="457200"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Brainstorming ideas</a:t>
            </a:r>
          </a:p>
          <a:p>
            <a:pPr rtl="0" lvl="0" indent="-419100" marL="457200"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/>
              <a:t>Familiarization with Homasote</a:t>
            </a:r>
          </a:p>
          <a:p>
            <a:r>
              <a:t/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3001024" x="3219611"/>
            <a:ext cy="2020225" cx="2704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y="205977" x="457200"/>
            <a:ext cy="1141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Day Four: Design</a:t>
            </a:r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1460499" x="457200"/>
            <a:ext cy="34652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Decided on ladder for simplicity</a:t>
            </a:r>
          </a:p>
          <a:p>
            <a:pPr lvl="0" indent="-419100" marL="457200">
              <a:buClr>
                <a:schemeClr val="dk2"/>
              </a:buClr>
              <a:buSzPct val="166666"/>
              <a:buFont typeface="Arial"/>
              <a:buChar char="•"/>
            </a:pPr>
            <a:r>
              <a:rPr lang="en"/>
              <a:t>Rough drawing of desired product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5400000">
            <a:off y="2282773" x="3466611"/>
            <a:ext cy="2959876" cx="221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der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