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6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7.xml"/>
  <Override ContentType="application/vnd.openxmlformats-officedocument.presentationml.slide+xml" PartName="/ppt/slides/slide8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4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21" Type="http://schemas.openxmlformats.org/officeDocument/2006/relationships/slide" Target="slides/slide16.xml"/><Relationship Id="rId2" Type="http://schemas.openxmlformats.org/officeDocument/2006/relationships/presProps" Target="presProps.xml"/><Relationship Id="rId12" Type="http://schemas.openxmlformats.org/officeDocument/2006/relationships/slide" Target="slides/slide7.xml"/><Relationship Id="rId22" Type="http://schemas.openxmlformats.org/officeDocument/2006/relationships/slide" Target="slides/slide17.xml"/><Relationship Id="rId13" Type="http://schemas.openxmlformats.org/officeDocument/2006/relationships/slide" Target="slides/slide8.xml"/><Relationship Id="rId1" Type="http://schemas.openxmlformats.org/officeDocument/2006/relationships/theme" Target="theme/theme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3" Type="http://schemas.openxmlformats.org/officeDocument/2006/relationships/tableStyles" Target="tableStyles.xml"/><Relationship Id="rId11" Type="http://schemas.openxmlformats.org/officeDocument/2006/relationships/slide" Target="slides/slide6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08.jpg"/><Relationship Id="rId4" Type="http://schemas.openxmlformats.org/officeDocument/2006/relationships/slideLayout" Target="../slideLayouts/slideLayout3.xml"/><Relationship Id="rId3" Type="http://schemas.openxmlformats.org/officeDocument/2006/relationships/slideLayout" Target="../slideLayouts/slideLayout2.xml"/><Relationship Id="rId6" Type="http://schemas.openxmlformats.org/officeDocument/2006/relationships/slideLayout" Target="../slideLayouts/slideLayout5.xml"/><Relationship Id="rId5" Type="http://schemas.openxmlformats.org/officeDocument/2006/relationships/slideLayout" Target="../slideLayouts/slideLayout4.xml"/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01.png"/><Relationship Id="rId3" Type="http://schemas.openxmlformats.org/officeDocument/2006/relationships/image" Target="../media/image02.png"/><Relationship Id="rId6" Type="http://schemas.openxmlformats.org/officeDocument/2006/relationships/image" Target="../media/image06.png"/><Relationship Id="rId5" Type="http://schemas.openxmlformats.org/officeDocument/2006/relationships/image" Target="../media/image00.png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3" Type="http://schemas.openxmlformats.org/officeDocument/2006/relationships/image" Target="../media/image12.jpg"/><Relationship Id="rId9" Type="http://schemas.openxmlformats.org/officeDocument/2006/relationships/image" Target="../media/image19.jpg"/><Relationship Id="rId6" Type="http://schemas.openxmlformats.org/officeDocument/2006/relationships/image" Target="../media/image17.jpg"/><Relationship Id="rId5" Type="http://schemas.openxmlformats.org/officeDocument/2006/relationships/image" Target="../media/image15.jpg"/><Relationship Id="rId8" Type="http://schemas.openxmlformats.org/officeDocument/2006/relationships/image" Target="../media/image18.jpg"/><Relationship Id="rId7" Type="http://schemas.openxmlformats.org/officeDocument/2006/relationships/image" Target="../media/image20.jp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g"/><Relationship Id="rId3" Type="http://schemas.openxmlformats.org/officeDocument/2006/relationships/image" Target="../media/image21.jpg"/><Relationship Id="rId5" Type="http://schemas.openxmlformats.org/officeDocument/2006/relationships/image" Target="../media/image24.jpg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Relationship Id="rId3" Type="http://schemas.openxmlformats.org/officeDocument/2006/relationships/image" Target="../media/image27.jpg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7" Type="http://schemas.openxmlformats.org/officeDocument/2006/relationships/image" Target="../media/image30.jp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outube.com/v/DF2SWoFtKao" TargetMode="External"/><Relationship Id="rId5" Type="http://schemas.openxmlformats.org/officeDocument/2006/relationships/image" Target="../media/image23.jp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g"/><Relationship Id="rId3" Type="http://schemas.openxmlformats.org/officeDocument/2006/relationships/image" Target="../media/image33.jpg"/><Relationship Id="rId6" Type="http://schemas.openxmlformats.org/officeDocument/2006/relationships/image" Target="../media/image34.jpg"/><Relationship Id="rId5" Type="http://schemas.openxmlformats.org/officeDocument/2006/relationships/image" Target="../media/image35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3" Type="http://schemas.openxmlformats.org/officeDocument/2006/relationships/image" Target="../media/image26.png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3.pn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5.pn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9.pn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7.pn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Relationship Id="rId3" Type="http://schemas.openxmlformats.org/officeDocument/2006/relationships/image" Target="../media/image11.jpg"/><Relationship Id="rId6" Type="http://schemas.openxmlformats.org/officeDocument/2006/relationships/image" Target="../media/image10.jpg"/><Relationship Id="rId5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ctrTitle"/>
          </p:nvPr>
        </p:nvSpPr>
        <p:spPr>
          <a:xfrm>
            <a:off x="742425" y="-21398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Rube Goldberg</a:t>
            </a:r>
          </a:p>
        </p:txBody>
      </p:sp>
      <p:sp>
        <p:nvSpPr>
          <p:cNvPr id="31" name="Shape 31"/>
          <p:cNvSpPr txBox="1"/>
          <p:nvPr>
            <p:ph idx="1" type="subTitle"/>
          </p:nvPr>
        </p:nvSpPr>
        <p:spPr>
          <a:xfrm>
            <a:off x="273050" y="788991"/>
            <a:ext cx="8458200" cy="466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Chris Cuevas, Matt Johnson, Johnson Lin, Sherwin Yu</a:t>
            </a:r>
          </a:p>
        </p:txBody>
      </p:sp>
      <p:pic>
        <p:nvPicPr>
          <p:cNvPr id="32" name="Shape 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6625" y="1284449"/>
            <a:ext cx="2580899" cy="1821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7750" y="1330600"/>
            <a:ext cx="2580899" cy="181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Shape 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3062" y="3144050"/>
            <a:ext cx="3222363" cy="175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Shape 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8466" y="3144050"/>
            <a:ext cx="3237233" cy="181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Day Eight - Twelve 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197" y="1606965"/>
            <a:ext cx="36437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Accomplishments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Measured cube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Obtained materials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Reinforced cube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Added base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3823850" y="1606950"/>
            <a:ext cx="27386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Goals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Begin Steps</a:t>
            </a:r>
          </a:p>
        </p:txBody>
      </p:sp>
      <p:sp>
        <p:nvSpPr>
          <p:cNvPr id="102" name="Shape 102"/>
          <p:cNvSpPr txBox="1"/>
          <p:nvPr>
            <p:ph idx="3" type="body"/>
          </p:nvPr>
        </p:nvSpPr>
        <p:spPr>
          <a:xfrm>
            <a:off x="6405300" y="1606950"/>
            <a:ext cx="27386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Other groups are slow and selfish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Drilling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Safety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Duct Tape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Johnson</a:t>
            </a:r>
          </a:p>
        </p:txBody>
      </p:sp>
      <p:sp>
        <p:nvSpPr>
          <p:cNvPr id="103" name="Shape 103"/>
          <p:cNvSpPr txBox="1"/>
          <p:nvPr>
            <p:ph idx="4" type="title"/>
          </p:nvPr>
        </p:nvSpPr>
        <p:spPr>
          <a:xfrm>
            <a:off x="457200" y="1063376"/>
            <a:ext cx="8229600" cy="543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FFFFFF"/>
                </a:solidFill>
              </a:rPr>
              <a:t>Date: 4/1/15 - 4/15/15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104" name="Shape 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0997" y="3374176"/>
            <a:ext cx="1152979" cy="6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38926" y="3374175"/>
            <a:ext cx="2145321" cy="1206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0375" y="3319737"/>
            <a:ext cx="1153046" cy="648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79000" y="3968337"/>
            <a:ext cx="1153027" cy="648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50375" y="3968327"/>
            <a:ext cx="1153046" cy="648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904350" y="127900"/>
            <a:ext cx="2461497" cy="13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9501" y="127900"/>
            <a:ext cx="1153046" cy="64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409486" y="867425"/>
            <a:ext cx="1153075" cy="648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Day Thirteen - Nineteen 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457197" y="1606965"/>
            <a:ext cx="36437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Accomplishments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Attached screw mechanism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Added styrofoam pathways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Cut and placed PVC pipe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Inserted funnel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Car Construction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(1) Drop (2) Funnel (3) Spiral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Achieved 3/4 required steps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8" name="Shape 118"/>
          <p:cNvSpPr txBox="1"/>
          <p:nvPr>
            <p:ph idx="2" type="body"/>
          </p:nvPr>
        </p:nvSpPr>
        <p:spPr>
          <a:xfrm>
            <a:off x="6393300" y="1606950"/>
            <a:ext cx="27506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Other groups are selfish with the drill and stealing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Sanding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Johnson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Sherwin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Wrapping hose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Aesthetics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Grade</a:t>
            </a:r>
          </a:p>
        </p:txBody>
      </p:sp>
      <p:sp>
        <p:nvSpPr>
          <p:cNvPr id="119" name="Shape 119"/>
          <p:cNvSpPr txBox="1"/>
          <p:nvPr>
            <p:ph idx="3" type="title"/>
          </p:nvPr>
        </p:nvSpPr>
        <p:spPr>
          <a:xfrm>
            <a:off x="457200" y="1063376"/>
            <a:ext cx="8229600" cy="543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FFFFFF"/>
                </a:solidFill>
              </a:rPr>
              <a:t>Date: 4/16/15 - </a:t>
            </a:r>
            <a:r>
              <a:rPr lang="en" sz="2000">
                <a:solidFill>
                  <a:schemeClr val="lt1"/>
                </a:solidFill>
              </a:rPr>
              <a:t>5/8/15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20" name="Shape 120"/>
          <p:cNvSpPr txBox="1"/>
          <p:nvPr>
            <p:ph idx="4" type="body"/>
          </p:nvPr>
        </p:nvSpPr>
        <p:spPr>
          <a:xfrm>
            <a:off x="3811975" y="1606950"/>
            <a:ext cx="27506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Goals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Fix fourth step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Continue to produce 5 more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(Zigzags/Spirals)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9425" y="205968"/>
            <a:ext cx="1713945" cy="964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4700" y="692604"/>
            <a:ext cx="1713945" cy="964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1822" y="3802750"/>
            <a:ext cx="1713955" cy="964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Day Twenty - Thirty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457197" y="1428815"/>
            <a:ext cx="36437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Accomplishments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Spiral construction (2)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Zig-Zags positioned (2)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Finished Car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Added second and third drop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Began Presentation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Successfully Tested Steps 1-9</a:t>
            </a:r>
          </a:p>
        </p:txBody>
      </p:sp>
      <p:sp>
        <p:nvSpPr>
          <p:cNvPr id="130" name="Shape 130"/>
          <p:cNvSpPr txBox="1"/>
          <p:nvPr>
            <p:ph idx="2" type="body"/>
          </p:nvPr>
        </p:nvSpPr>
        <p:spPr>
          <a:xfrm>
            <a:off x="6317675" y="1428825"/>
            <a:ext cx="28266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Consistency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Modify/Fortify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Removed Hose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Cutting styrofoam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Ball keeps getting stuck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Trail alignment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Angles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Aesthetics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Johnson</a:t>
            </a:r>
          </a:p>
        </p:txBody>
      </p:sp>
      <p:sp>
        <p:nvSpPr>
          <p:cNvPr id="131" name="Shape 131"/>
          <p:cNvSpPr txBox="1"/>
          <p:nvPr>
            <p:ph idx="3" type="title"/>
          </p:nvPr>
        </p:nvSpPr>
        <p:spPr>
          <a:xfrm>
            <a:off x="457200" y="1063376"/>
            <a:ext cx="8229600" cy="543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FFFFFF"/>
                </a:solidFill>
              </a:rPr>
              <a:t>Date: 5/11/15 - </a:t>
            </a:r>
            <a:r>
              <a:rPr lang="en" sz="2000">
                <a:solidFill>
                  <a:schemeClr val="lt1"/>
                </a:solidFill>
              </a:rPr>
              <a:t>5/26/15</a:t>
            </a:r>
            <a:r>
              <a:rPr lang="en" sz="2000">
                <a:solidFill>
                  <a:srgbClr val="FFFFFF"/>
                </a:solidFill>
              </a:rPr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32" name="Shape 132"/>
          <p:cNvSpPr txBox="1"/>
          <p:nvPr>
            <p:ph idx="4" type="body"/>
          </p:nvPr>
        </p:nvSpPr>
        <p:spPr>
          <a:xfrm>
            <a:off x="3835725" y="1547575"/>
            <a:ext cx="27267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Goals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Begin water displacement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Apply toothpaste</a:t>
            </a:r>
          </a:p>
        </p:txBody>
      </p:sp>
      <p:pic>
        <p:nvPicPr>
          <p:cNvPr id="133" name="Shape 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3450" y="205975"/>
            <a:ext cx="2024351" cy="113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 rotWithShape="1">
          <a:blip r:embed="rId4">
            <a:alphaModFix/>
          </a:blip>
          <a:srcRect b="0" l="30081" r="-6" t="0"/>
          <a:stretch/>
        </p:blipFill>
        <p:spPr>
          <a:xfrm>
            <a:off x="3659320" y="3964225"/>
            <a:ext cx="1126406" cy="906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6871" y="441399"/>
            <a:ext cx="1966521" cy="1106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06735" y="3964224"/>
            <a:ext cx="1610947" cy="906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35327" y="3106824"/>
            <a:ext cx="1524284" cy="857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Nine Steps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4" name="Shape 144">
            <a:hlinkClick r:id="rId4"/>
          </p:cNvPr>
          <p:cNvSpPr/>
          <p:nvPr/>
        </p:nvSpPr>
        <p:spPr>
          <a:xfrm>
            <a:off x="2194812" y="1200150"/>
            <a:ext cx="4754366" cy="3565774"/>
          </a:xfrm>
          <a:prstGeom prst="rect">
            <a:avLst/>
          </a:prstGeom>
          <a:blipFill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Day Thirty-One - Forty-One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457197" y="1606965"/>
            <a:ext cx="36437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Accomplishments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Modified pieces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Tested water displacement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Compromise with Mr. K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Removed water displacement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Created ramp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Redid Car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Finish presentation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Applied toothpaste on brush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</p:txBody>
      </p:sp>
      <p:sp>
        <p:nvSpPr>
          <p:cNvPr id="151" name="Shape 151"/>
          <p:cNvSpPr txBox="1"/>
          <p:nvPr>
            <p:ph idx="2" type="body"/>
          </p:nvPr>
        </p:nvSpPr>
        <p:spPr>
          <a:xfrm>
            <a:off x="6682500" y="1606950"/>
            <a:ext cx="24615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Johnson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Distractions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Momentum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Consistency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Ball getting stuck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Breaking Pieces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Theft from other periods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</p:txBody>
      </p:sp>
      <p:sp>
        <p:nvSpPr>
          <p:cNvPr id="152" name="Shape 152"/>
          <p:cNvSpPr txBox="1"/>
          <p:nvPr>
            <p:ph idx="3" type="title"/>
          </p:nvPr>
        </p:nvSpPr>
        <p:spPr>
          <a:xfrm>
            <a:off x="457200" y="1063376"/>
            <a:ext cx="8229600" cy="543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FFFFFF"/>
                </a:solidFill>
              </a:rPr>
              <a:t>Date: 5/27/15 - </a:t>
            </a:r>
            <a:r>
              <a:rPr lang="en" sz="2000">
                <a:solidFill>
                  <a:schemeClr val="lt1"/>
                </a:solidFill>
              </a:rPr>
              <a:t>6/15/15</a:t>
            </a:r>
            <a:r>
              <a:rPr lang="en" sz="2000">
                <a:solidFill>
                  <a:srgbClr val="FFFFFF"/>
                </a:solidFill>
              </a:rPr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53" name="Shape 153"/>
          <p:cNvSpPr txBox="1"/>
          <p:nvPr>
            <p:ph idx="4" type="body"/>
          </p:nvPr>
        </p:nvSpPr>
        <p:spPr>
          <a:xfrm>
            <a:off x="4101000" y="1606950"/>
            <a:ext cx="24615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Goals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Get an A+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4500" y="3589850"/>
            <a:ext cx="751509" cy="133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 rotWithShape="1">
          <a:blip r:embed="rId4">
            <a:alphaModFix/>
          </a:blip>
          <a:srcRect b="0" l="0" r="28489" t="0"/>
          <a:stretch/>
        </p:blipFill>
        <p:spPr>
          <a:xfrm>
            <a:off x="3664150" y="3616575"/>
            <a:ext cx="1630353" cy="1282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82500" y="271001"/>
            <a:ext cx="2375075" cy="1335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29500" y="3589817"/>
            <a:ext cx="751501" cy="1336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Final Results</a:t>
            </a:r>
          </a:p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Video: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Evaluation and Redesign</a:t>
            </a:r>
          </a:p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How was your group hierarchy selected?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What did you like about this project?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What did you dislike about this project?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What could Mr.Kerins have done to assist you and your group better?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What was the most challenging part of your project?</a:t>
            </a:r>
          </a:p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What would you redesign about your portion of the project? How would you make it better?</a:t>
            </a:r>
          </a:p>
        </p:txBody>
      </p:sp>
      <p:pic>
        <p:nvPicPr>
          <p:cNvPr id="170" name="Shape 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3550" y="258375"/>
            <a:ext cx="2114550" cy="216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Conclusion</a:t>
            </a:r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Rube Goldbergs are difficult to construct but are fun to watch 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The hard work is not really worth the end result considering how the simple the original task is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The starting steps need to be the strongest because they are tested the most</a:t>
            </a:r>
          </a:p>
          <a:p>
            <a:pPr indent="-381000" lvl="0" marL="45720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2400">
                <a:solidFill>
                  <a:srgbClr val="FFFFFF"/>
                </a:solidFill>
              </a:rPr>
              <a:t>Teamwork is crucial</a:t>
            </a:r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0425" y="3230450"/>
            <a:ext cx="3013800" cy="1808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History</a:t>
            </a:r>
          </a:p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133650" y="1187525"/>
            <a:ext cx="8876699" cy="3604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Began with cartoonist, Reuben Lucius Goldberg.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Satirized the development of technology to make life easier by using simple </a:t>
            </a:r>
          </a:p>
          <a:p>
            <a:pPr indent="457200" marL="457200" rtl="0">
              <a:spcBef>
                <a:spcPts val="0"/>
              </a:spcBef>
              <a:buNone/>
            </a:pP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machines and multiple steps to achieve an otherwise easy task.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Rube Goldbergs are developed to mirror his complex illustrations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Rube Goldbergs are defined as </a:t>
            </a: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accomplishing a simple task through a series of complex steps </a:t>
            </a: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“In the words of the inventor, the machines were a “symbol of man’s capacity for exerting maximum effort to achieve minimal results.” He believed that most people preferred doing things the hard way than using a more simple and direct path to accomplish a goal.” </a:t>
            </a:r>
            <a:r>
              <a:rPr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(Rube Goldberg)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CC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2" name="Shape 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6225" y="205974"/>
            <a:ext cx="1813524" cy="181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Objective</a:t>
            </a:r>
          </a:p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78600" y="11739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Design and Construct a functional Rube Goldberg with the following steps: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Three drops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Two Spirals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Two Zigzags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One funnel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Water Displacement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Golf ball up a ramp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Tennis ball through a tunnel</a:t>
            </a:r>
          </a:p>
          <a:p>
            <a:pPr indent="-342900" lvl="0" marL="9144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Put toothpaste on toothbrush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pic>
        <p:nvPicPr>
          <p:cNvPr id="49" name="Shape 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9825" y="2244625"/>
            <a:ext cx="3362325" cy="1724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3F3F3"/>
                </a:solidFill>
              </a:rPr>
              <a:t>Materials</a:t>
            </a:r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457200" y="1164525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Funnels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Styrofoam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Sticks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PVC Pipe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Wood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Duct Tape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Nails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Hot Glue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Construction Paper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56" name="Shape 56"/>
          <p:cNvPicPr preferRelativeResize="0"/>
          <p:nvPr/>
        </p:nvPicPr>
        <p:blipFill rotWithShape="1">
          <a:blip r:embed="rId3">
            <a:alphaModFix/>
          </a:blip>
          <a:srcRect b="0" l="0" r="55325" t="0"/>
          <a:stretch/>
        </p:blipFill>
        <p:spPr>
          <a:xfrm>
            <a:off x="4317850" y="1164525"/>
            <a:ext cx="4170225" cy="293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Job Titles</a:t>
            </a:r>
          </a:p>
        </p:txBody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Sherwin Yu- Group Leader</a:t>
            </a: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Chris Cuevas- Documentation</a:t>
            </a:r>
          </a:p>
          <a:p>
            <a:pPr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Johnson Lin- Engineer 1</a:t>
            </a:r>
          </a:p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Matt Johnson- Engineer 2</a:t>
            </a:r>
          </a:p>
        </p:txBody>
      </p:sp>
      <p:pic>
        <p:nvPicPr>
          <p:cNvPr id="63" name="Shape 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2775" y="2868250"/>
            <a:ext cx="4963724" cy="2179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Design Brief</a:t>
            </a:r>
          </a:p>
        </p:txBody>
      </p:sp>
      <p:pic>
        <p:nvPicPr>
          <p:cNvPr id="69" name="Shape 69"/>
          <p:cNvPicPr preferRelativeResize="0"/>
          <p:nvPr/>
        </p:nvPicPr>
        <p:blipFill rotWithShape="1">
          <a:blip r:embed="rId3">
            <a:alphaModFix/>
          </a:blip>
          <a:srcRect b="1816" l="35325" r="25986" t="0"/>
          <a:stretch/>
        </p:blipFill>
        <p:spPr>
          <a:xfrm rot="10800000">
            <a:off x="2703350" y="1063373"/>
            <a:ext cx="3737299" cy="3894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Simple Machines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 sz="1800">
                <a:solidFill>
                  <a:srgbClr val="FFFFFF"/>
                </a:solidFill>
              </a:rPr>
              <a:t>Inclined Plane: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Ramps to gain momentum/Golf ball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FFFFFF"/>
                </a:solidFill>
              </a:rPr>
              <a:t>Wheel and Axis: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Car motion required in order to move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FFFFFF"/>
                </a:solidFill>
              </a:rPr>
              <a:t>Lever:</a:t>
            </a:r>
          </a:p>
          <a:p>
            <a:pPr indent="-3429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Mouse trap to being water displacement 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" sz="1800">
                <a:solidFill>
                  <a:srgbClr val="FFFFFF"/>
                </a:solidFill>
              </a:rPr>
              <a:t>Screw:</a:t>
            </a:r>
          </a:p>
          <a:p>
            <a:pPr indent="-342900" lvl="0" marL="45720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</a:rPr>
              <a:t>Begins the Rube Goldberg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1525" y="1390874"/>
            <a:ext cx="3186674" cy="280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Highlights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Day One - Seven</a:t>
            </a:r>
          </a:p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457197" y="1606965"/>
            <a:ext cx="3643799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Accomplishments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Drafted Rube Goldberg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Met with Mr.K (3 times)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Discussed solutions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Finalized design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Approved</a:t>
            </a:r>
          </a:p>
        </p:txBody>
      </p:sp>
      <p:sp>
        <p:nvSpPr>
          <p:cNvPr id="88" name="Shape 88"/>
          <p:cNvSpPr txBox="1"/>
          <p:nvPr>
            <p:ph idx="2" type="body"/>
          </p:nvPr>
        </p:nvSpPr>
        <p:spPr>
          <a:xfrm>
            <a:off x="3835725" y="1606950"/>
            <a:ext cx="27267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Goals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Begin Rube Goldberg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Obtain Materials </a:t>
            </a:r>
          </a:p>
        </p:txBody>
      </p:sp>
      <p:sp>
        <p:nvSpPr>
          <p:cNvPr id="89" name="Shape 89"/>
          <p:cNvSpPr txBox="1"/>
          <p:nvPr>
            <p:ph idx="3" type="body"/>
          </p:nvPr>
        </p:nvSpPr>
        <p:spPr>
          <a:xfrm>
            <a:off x="6417300" y="1606950"/>
            <a:ext cx="2726700" cy="33188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Problems 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Johnson</a:t>
            </a:r>
          </a:p>
          <a:p>
            <a:pPr rtl="0">
              <a:spcBef>
                <a:spcPts val="0"/>
              </a:spcBef>
              <a:buNone/>
            </a:pPr>
            <a:r>
              <a:rPr lang="en" sz="1600">
                <a:solidFill>
                  <a:srgbClr val="FFFFFF"/>
                </a:solidFill>
              </a:rPr>
              <a:t>Appliance of...</a:t>
            </a:r>
          </a:p>
          <a:p>
            <a:pPr indent="457200" lvl="0" rtl="0">
              <a:spcBef>
                <a:spcPts val="0"/>
              </a:spcBef>
              <a:buClr>
                <a:schemeClr val="dk1"/>
              </a:buClr>
              <a:buSzPct val="68750"/>
              <a:buFont typeface="Arial"/>
              <a:buNone/>
            </a:pPr>
            <a:r>
              <a:rPr lang="en" sz="1600">
                <a:solidFill>
                  <a:schemeClr val="lt1"/>
                </a:solidFill>
              </a:rPr>
              <a:t>Car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600">
                <a:solidFill>
                  <a:schemeClr val="lt1"/>
                </a:solidFill>
              </a:rPr>
              <a:t>  	Pulley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68750"/>
              <a:buFont typeface="Arial"/>
              <a:buNone/>
            </a:pPr>
            <a:r>
              <a:rPr lang="en" sz="1600">
                <a:solidFill>
                  <a:schemeClr val="lt1"/>
                </a:solidFill>
              </a:rPr>
              <a:t>Sketch</a:t>
            </a:r>
          </a:p>
        </p:txBody>
      </p:sp>
      <p:sp>
        <p:nvSpPr>
          <p:cNvPr id="90" name="Shape 90"/>
          <p:cNvSpPr txBox="1"/>
          <p:nvPr>
            <p:ph idx="4" type="title"/>
          </p:nvPr>
        </p:nvSpPr>
        <p:spPr>
          <a:xfrm>
            <a:off x="457200" y="1063376"/>
            <a:ext cx="8229600" cy="543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>
                <a:solidFill>
                  <a:srgbClr val="FFFFFF"/>
                </a:solidFill>
              </a:rPr>
              <a:t>Date: 3/4/15 - 3/26/15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7374" y="3625624"/>
            <a:ext cx="2311497" cy="1300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0700" y="565499"/>
            <a:ext cx="2093904" cy="117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3946624" y="3140598"/>
            <a:ext cx="1954339" cy="109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6417299" y="263150"/>
            <a:ext cx="1954300" cy="109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